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7" r:id="rId2"/>
    <p:sldId id="259" r:id="rId3"/>
    <p:sldId id="260" r:id="rId4"/>
    <p:sldId id="264" r:id="rId5"/>
    <p:sldId id="263" r:id="rId6"/>
    <p:sldId id="262" r:id="rId7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/>
    <p:restoredTop sz="94316"/>
  </p:normalViewPr>
  <p:slideViewPr>
    <p:cSldViewPr snapToGrid="0" snapToObjects="1">
      <p:cViewPr varScale="1">
        <p:scale>
          <a:sx n="113" d="100"/>
          <a:sy n="113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8D1A28-EC44-2246-B95A-8E02F80FBA70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A9B53-0B9E-4E45-AFA9-7FAF73EA1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2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7C24B4B-5479-AC40-ADEA-10010E98EB42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923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0C9F368-0332-A049-A55F-2CC0166A87CE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>
                <a:ea typeface="ＭＳ Ｐゴシック" charset="0"/>
                <a:cs typeface="ＭＳ Ｐゴシック" charset="0"/>
              </a:rPr>
              <a:t>Who is the kid that</a:t>
            </a:r>
            <a:r>
              <a:rPr lang="en-US" baseline="0" dirty="0">
                <a:ea typeface="ＭＳ Ｐゴシック" charset="0"/>
                <a:cs typeface="ＭＳ Ｐゴシック" charset="0"/>
              </a:rPr>
              <a:t> needs the most consistency and build your system around it—McClure Middle School example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646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Briefly review the 3 levels and concept</a:t>
            </a:r>
            <a:r>
              <a:rPr lang="en-US" baseline="0" dirty="0"/>
              <a:t> of MTSS as integration of approaches. </a:t>
            </a:r>
          </a:p>
          <a:p>
            <a:r>
              <a:rPr lang="en-US" baseline="0" dirty="0"/>
              <a:t>Appear SEL image – universal = all kids, targeted = some/ small groups/short term, </a:t>
            </a:r>
          </a:p>
          <a:p>
            <a:r>
              <a:rPr lang="en-US" baseline="0" dirty="0"/>
              <a:t>Academic- a range of supports across needs to support academic development</a:t>
            </a:r>
          </a:p>
          <a:p>
            <a:r>
              <a:rPr lang="en-US" baseline="0" dirty="0"/>
              <a:t>Appear PBIS image- when you teach, reteach and acknowledge kids for expectations you are developing SEL. All integrates to support growth of whole child.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C1BDB-AF0A-294D-81F0-7B5A948C6E2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327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2369F6F-91E8-F04B-B97A-311916B05D0D}" type="slidenum">
              <a:rPr lang="en-US" sz="1200">
                <a:latin typeface="Times New Roman" charset="0"/>
              </a:rPr>
              <a:pPr eaLnBrk="1" hangingPunct="1"/>
              <a:t>6</a:t>
            </a:fld>
            <a:endParaRPr lang="en-US" sz="1200">
              <a:latin typeface="Times New Roman" charset="0"/>
            </a:endParaRPr>
          </a:p>
        </p:txBody>
      </p:sp>
      <p:sp>
        <p:nvSpPr>
          <p:cNvPr id="9728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138F8905-A786-E14D-8460-21865CDE3A15}" type="slidenum">
              <a:rPr lang="en-US" sz="1200">
                <a:latin typeface="Times New Roman" charset="0"/>
              </a:rPr>
              <a:pPr algn="r" eaLnBrk="1" hangingPunct="1"/>
              <a:t>6</a:t>
            </a:fld>
            <a:endParaRPr lang="en-US" sz="1200">
              <a:latin typeface="Times New Roman" charset="0"/>
            </a:endParaRPr>
          </a:p>
        </p:txBody>
      </p:sp>
      <p:sp>
        <p:nvSpPr>
          <p:cNvPr id="972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Char char="•"/>
            </a:pPr>
            <a:r>
              <a:rPr lang="en-US" sz="1400">
                <a:ea typeface="ＭＳ Ｐゴシック" charset="0"/>
                <a:cs typeface="ＭＳ Ｐゴシック" charset="0"/>
              </a:rPr>
              <a:t>This should all become how the school/district approaches the school improvement process. </a:t>
            </a:r>
          </a:p>
          <a:p>
            <a:pPr>
              <a:buFontTx/>
              <a:buChar char="•"/>
            </a:pPr>
            <a:r>
              <a:rPr lang="en-US" sz="1400">
                <a:ea typeface="ＭＳ Ｐゴシック" charset="0"/>
                <a:cs typeface="ＭＳ Ｐゴシック" charset="0"/>
              </a:rPr>
              <a:t>In order to better align your school improvement acts, including the supervision and evaluation process, you must view take a holistic or systemic view of what goes on within and around your school.</a:t>
            </a:r>
          </a:p>
          <a:p>
            <a:pPr>
              <a:buFontTx/>
              <a:buChar char="•"/>
            </a:pPr>
            <a:r>
              <a:rPr lang="en-US" sz="1400">
                <a:ea typeface="ＭＳ Ｐゴシック" charset="0"/>
                <a:cs typeface="ＭＳ Ｐゴシック" charset="0"/>
              </a:rPr>
              <a:t>The focus of these acts is always increased student achievement.</a:t>
            </a:r>
          </a:p>
          <a:p>
            <a:pPr>
              <a:buFontTx/>
              <a:buChar char="•"/>
            </a:pPr>
            <a:r>
              <a:rPr lang="en-US" sz="1400">
                <a:ea typeface="ＭＳ Ｐゴシック" charset="0"/>
                <a:cs typeface="ＭＳ Ｐゴシック" charset="0"/>
              </a:rPr>
              <a:t>By Systems thinking, we all start pulling in the same direction toward common goals. </a:t>
            </a:r>
          </a:p>
        </p:txBody>
      </p:sp>
    </p:spTree>
    <p:extLst>
      <p:ext uri="{BB962C8B-B14F-4D97-AF65-F5344CB8AC3E}">
        <p14:creationId xmlns:p14="http://schemas.microsoft.com/office/powerpoint/2010/main" val="355384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4AAA-5722-9145-AE0A-C6AF9500BEBE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9EDC-0F77-5A40-AECA-9A573CACCD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4AAA-5722-9145-AE0A-C6AF9500BEBE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9EDC-0F77-5A40-AECA-9A573CACCD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4AAA-5722-9145-AE0A-C6AF9500BEBE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9EDC-0F77-5A40-AECA-9A573CACCD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4AAA-5722-9145-AE0A-C6AF9500BEBE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9EDC-0F77-5A40-AECA-9A573CACCD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4AAA-5722-9145-AE0A-C6AF9500BEBE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9EDC-0F77-5A40-AECA-9A573CACCD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4AAA-5722-9145-AE0A-C6AF9500BEBE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9EDC-0F77-5A40-AECA-9A573CACCD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4AAA-5722-9145-AE0A-C6AF9500BEBE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9EDC-0F77-5A40-AECA-9A573CACCD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4AAA-5722-9145-AE0A-C6AF9500BEBE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9EDC-0F77-5A40-AECA-9A573CACCD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4AAA-5722-9145-AE0A-C6AF9500BEBE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9EDC-0F77-5A40-AECA-9A573CACCD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4AAA-5722-9145-AE0A-C6AF9500BEBE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9EDC-0F77-5A40-AECA-9A573CACCD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4AAA-5722-9145-AE0A-C6AF9500BEBE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9EDC-0F77-5A40-AECA-9A573CACCD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64AAA-5722-9145-AE0A-C6AF9500BEBE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69EDC-0F77-5A40-AECA-9A573CACC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49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251"/>
            <a:ext cx="7772400" cy="2305050"/>
          </a:xfrm>
        </p:spPr>
        <p:txBody>
          <a:bodyPr>
            <a:normAutofit fontScale="90000"/>
          </a:bodyPr>
          <a:lstStyle/>
          <a:p>
            <a:r>
              <a:rPr lang="en-US" dirty="0"/>
              <a:t>Overview of Everett Public Schools’ MTSS/PBIS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E2CE5-76B1-164A-85CF-697ADE5225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14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/>
              <a:t>Goal 1 – Teaching and Learning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Each student graduates high school ready for college, career and life with 21</a:t>
            </a:r>
            <a:r>
              <a:rPr lang="en-US" baseline="30000" dirty="0"/>
              <a:t>st</a:t>
            </a:r>
            <a:r>
              <a:rPr lang="en-US" dirty="0"/>
              <a:t> century skills.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MTSS/PBIS in Everett</a:t>
            </a:r>
          </a:p>
        </p:txBody>
      </p:sp>
      <p:pic>
        <p:nvPicPr>
          <p:cNvPr id="9" name="Content Placeholder 8" descr="Screen Shot 2017-07-28 at 9.04.52 AM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955" b="-13955"/>
          <a:stretch>
            <a:fillRect/>
          </a:stretch>
        </p:blipFill>
        <p:spPr>
          <a:xfrm>
            <a:off x="4216665" y="1304574"/>
            <a:ext cx="4623229" cy="5045426"/>
          </a:xfr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E2CE5-76B1-164A-85CF-697ADE52252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94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sz="3400" dirty="0">
                <a:latin typeface="Arial" charset="0"/>
                <a:ea typeface="ＭＳ Ｐゴシック" charset="0"/>
                <a:cs typeface="ＭＳ Ｐゴシック" charset="0"/>
              </a:rPr>
              <a:t>What is School-wide PBIS?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990600"/>
            <a:ext cx="8839200" cy="5562600"/>
          </a:xfrm>
        </p:spPr>
        <p:txBody>
          <a:bodyPr/>
          <a:lstStyle/>
          <a:p>
            <a:pPr defTabSz="457200" eaLnBrk="1" hangingPunct="1">
              <a:lnSpc>
                <a:spcPct val="90000"/>
              </a:lnSpc>
            </a:pPr>
            <a:r>
              <a:rPr lang="en-US" sz="2800" u="sng" dirty="0">
                <a:latin typeface="Arial" charset="0"/>
                <a:ea typeface="ＭＳ Ｐゴシック" charset="0"/>
                <a:cs typeface="ＭＳ Ｐゴシック" charset="0"/>
              </a:rPr>
              <a:t>School-wide PBIS is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:</a:t>
            </a:r>
          </a:p>
          <a:p>
            <a:pPr lvl="1" defTabSz="457200" eaLnBrk="1" hangingPunct="1">
              <a:lnSpc>
                <a:spcPct val="90000"/>
              </a:lnSpc>
            </a:pPr>
            <a:r>
              <a:rPr lang="en-US" dirty="0">
                <a:latin typeface="Arial" charset="0"/>
                <a:ea typeface="ＭＳ Ｐゴシック" charset="0"/>
              </a:rPr>
              <a:t>A systems approach, establishing the </a:t>
            </a:r>
            <a:r>
              <a:rPr lang="en-US" b="1" dirty="0">
                <a:solidFill>
                  <a:schemeClr val="folHlink"/>
                </a:solidFill>
                <a:latin typeface="Arial" charset="0"/>
                <a:ea typeface="ＭＳ Ｐゴシック" charset="0"/>
              </a:rPr>
              <a:t>social culture</a:t>
            </a:r>
            <a:r>
              <a:rPr lang="en-US" dirty="0">
                <a:latin typeface="Arial" charset="0"/>
                <a:ea typeface="ＭＳ Ｐゴシック" charset="0"/>
              </a:rPr>
              <a:t> and behavioral supports needed for schools to be effective learning environments for all students.</a:t>
            </a:r>
            <a:endParaRPr lang="en-US" sz="2400" dirty="0">
              <a:latin typeface="Arial" charset="0"/>
              <a:ea typeface="ＭＳ Ｐゴシック" charset="0"/>
            </a:endParaRPr>
          </a:p>
          <a:p>
            <a:pPr defTabSz="457200" eaLnBrk="1" hangingPunct="1">
              <a:lnSpc>
                <a:spcPct val="90000"/>
              </a:lnSpc>
            </a:pPr>
            <a:r>
              <a:rPr lang="en-US" sz="2800" u="sng" dirty="0">
                <a:latin typeface="Arial" charset="0"/>
                <a:ea typeface="ＭＳ Ｐゴシック" charset="0"/>
                <a:cs typeface="ＭＳ Ｐゴシック" charset="0"/>
              </a:rPr>
              <a:t>Evidence-based features of SW-PBIS</a:t>
            </a:r>
          </a:p>
          <a:p>
            <a:pPr lvl="1" defTabSz="457200"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ＭＳ Ｐゴシック" charset="0"/>
              </a:rPr>
              <a:t>Prevention</a:t>
            </a:r>
          </a:p>
          <a:p>
            <a:pPr lvl="1" defTabSz="457200"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ＭＳ Ｐゴシック" charset="0"/>
              </a:rPr>
              <a:t>Define and teach positive social expectations</a:t>
            </a:r>
          </a:p>
          <a:p>
            <a:pPr lvl="1" defTabSz="457200"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ＭＳ Ｐゴシック" charset="0"/>
              </a:rPr>
              <a:t>Acknowledge positive behavior</a:t>
            </a:r>
          </a:p>
          <a:p>
            <a:pPr lvl="1" defTabSz="457200"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ＭＳ Ｐゴシック" charset="0"/>
              </a:rPr>
              <a:t>Arrange consistent consequences for problem behavior</a:t>
            </a:r>
          </a:p>
          <a:p>
            <a:pPr lvl="1" defTabSz="457200"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ＭＳ Ｐゴシック" charset="0"/>
              </a:rPr>
              <a:t>Collection and use of data for decision-making</a:t>
            </a:r>
          </a:p>
          <a:p>
            <a:pPr lvl="1" defTabSz="457200"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ＭＳ Ｐゴシック" charset="0"/>
              </a:rPr>
              <a:t>Continuum of intensive, individual interventions. </a:t>
            </a:r>
          </a:p>
          <a:p>
            <a:pPr lvl="1" defTabSz="457200"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ＭＳ Ｐゴシック" charset="0"/>
              </a:rPr>
              <a:t>Administrative leadership – Team-based implementation</a:t>
            </a:r>
          </a:p>
        </p:txBody>
      </p:sp>
      <p:pic>
        <p:nvPicPr>
          <p:cNvPr id="4100" name="Picture 5" descr="PBIS LOGO-LAR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2537" y="3267075"/>
            <a:ext cx="1084263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E2CE5-76B1-164A-85CF-697ADE52252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2743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228600" y="161925"/>
            <a:ext cx="8686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dirty="0"/>
              <a:t>Why implement SWPBIS?</a:t>
            </a:r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457200" y="1066800"/>
            <a:ext cx="82296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457200" eaLnBrk="1" hangingPunct="1">
              <a:buClr>
                <a:schemeClr val="tx1"/>
              </a:buClr>
            </a:pPr>
            <a:r>
              <a:rPr lang="en-US" sz="2800" u="sng" dirty="0"/>
              <a:t>Create a positive school culture:</a:t>
            </a:r>
          </a:p>
          <a:p>
            <a:pPr defTabSz="457200" eaLnBrk="1" hangingPunct="1">
              <a:buClr>
                <a:schemeClr val="tx1"/>
              </a:buClr>
            </a:pPr>
            <a:r>
              <a:rPr lang="en-US" sz="2800" b="1" dirty="0">
                <a:solidFill>
                  <a:srgbClr val="C00000"/>
                </a:solidFill>
              </a:rPr>
              <a:t>School environment is </a:t>
            </a:r>
            <a:r>
              <a:rPr lang="en-US" sz="2800" b="1" u="sng" dirty="0">
                <a:solidFill>
                  <a:srgbClr val="C00000"/>
                </a:solidFill>
              </a:rPr>
              <a:t>predictable</a:t>
            </a:r>
          </a:p>
          <a:p>
            <a:pPr defTabSz="457200" eaLnBrk="1" hangingPunct="1">
              <a:buClr>
                <a:schemeClr val="tx1"/>
              </a:buClr>
            </a:pPr>
            <a:r>
              <a:rPr lang="en-US" sz="2800" dirty="0"/>
              <a:t>	1. common language</a:t>
            </a:r>
          </a:p>
          <a:p>
            <a:pPr defTabSz="457200" eaLnBrk="1" hangingPunct="1">
              <a:buClr>
                <a:schemeClr val="tx1"/>
              </a:buClr>
            </a:pPr>
            <a:r>
              <a:rPr lang="en-US" sz="2800" dirty="0"/>
              <a:t>	2. common vision (understanding of expectations)</a:t>
            </a:r>
          </a:p>
          <a:p>
            <a:pPr defTabSz="457200" eaLnBrk="1" hangingPunct="1">
              <a:buClr>
                <a:schemeClr val="tx1"/>
              </a:buClr>
            </a:pPr>
            <a:r>
              <a:rPr lang="en-US" sz="2800" dirty="0"/>
              <a:t>	3. common experience (everyone knows)</a:t>
            </a:r>
          </a:p>
          <a:p>
            <a:pPr defTabSz="457200" eaLnBrk="1" hangingPunct="1">
              <a:buClr>
                <a:schemeClr val="tx1"/>
              </a:buClr>
            </a:pPr>
            <a:r>
              <a:rPr lang="en-US" sz="2800" b="1" dirty="0">
                <a:solidFill>
                  <a:srgbClr val="C00000"/>
                </a:solidFill>
              </a:rPr>
              <a:t>School environment is </a:t>
            </a:r>
            <a:r>
              <a:rPr lang="en-US" sz="2800" b="1" u="sng" dirty="0">
                <a:solidFill>
                  <a:srgbClr val="C00000"/>
                </a:solidFill>
              </a:rPr>
              <a:t>positive</a:t>
            </a:r>
          </a:p>
          <a:p>
            <a:pPr defTabSz="457200" eaLnBrk="1" hangingPunct="1">
              <a:buClr>
                <a:schemeClr val="tx1"/>
              </a:buClr>
            </a:pPr>
            <a:r>
              <a:rPr lang="en-US" sz="2800" dirty="0">
                <a:solidFill>
                  <a:schemeClr val="hlink"/>
                </a:solidFill>
              </a:rPr>
              <a:t>	</a:t>
            </a:r>
            <a:r>
              <a:rPr lang="en-US" sz="2800" dirty="0"/>
              <a:t>regular recognition for positive behavior</a:t>
            </a:r>
          </a:p>
          <a:p>
            <a:pPr defTabSz="457200" eaLnBrk="1" hangingPunct="1">
              <a:buClr>
                <a:schemeClr val="tx1"/>
              </a:buClr>
            </a:pPr>
            <a:r>
              <a:rPr lang="en-US" sz="2800" b="1" dirty="0">
                <a:solidFill>
                  <a:srgbClr val="C00000"/>
                </a:solidFill>
              </a:rPr>
              <a:t>School environment is </a:t>
            </a:r>
            <a:r>
              <a:rPr lang="en-US" sz="2800" b="1" u="sng" dirty="0">
                <a:solidFill>
                  <a:srgbClr val="C00000"/>
                </a:solidFill>
              </a:rPr>
              <a:t>safe</a:t>
            </a:r>
          </a:p>
          <a:p>
            <a:pPr defTabSz="457200" eaLnBrk="1" hangingPunct="1">
              <a:buClr>
                <a:schemeClr val="tx1"/>
              </a:buClr>
            </a:pPr>
            <a:r>
              <a:rPr lang="en-US" sz="2800" dirty="0">
                <a:solidFill>
                  <a:schemeClr val="hlink"/>
                </a:solidFill>
              </a:rPr>
              <a:t>	</a:t>
            </a:r>
            <a:r>
              <a:rPr lang="en-US" sz="2800" dirty="0"/>
              <a:t>violent and disruptive behavior is not tolerated</a:t>
            </a:r>
            <a:endParaRPr lang="en-US" sz="2800" dirty="0">
              <a:solidFill>
                <a:schemeClr val="hlink"/>
              </a:solidFill>
            </a:endParaRPr>
          </a:p>
          <a:p>
            <a:pPr defTabSz="457200" eaLnBrk="1" hangingPunct="1">
              <a:buClr>
                <a:schemeClr val="tx1"/>
              </a:buClr>
            </a:pPr>
            <a:r>
              <a:rPr lang="en-US" sz="2800" b="1" dirty="0">
                <a:solidFill>
                  <a:srgbClr val="C00000"/>
                </a:solidFill>
              </a:rPr>
              <a:t>School environment is </a:t>
            </a:r>
            <a:r>
              <a:rPr lang="en-US" sz="2800" b="1" u="sng" dirty="0">
                <a:solidFill>
                  <a:srgbClr val="C00000"/>
                </a:solidFill>
              </a:rPr>
              <a:t>consistent</a:t>
            </a:r>
          </a:p>
          <a:p>
            <a:pPr defTabSz="457200" eaLnBrk="1" hangingPunct="1">
              <a:buClr>
                <a:schemeClr val="tx1"/>
              </a:buClr>
            </a:pPr>
            <a:r>
              <a:rPr lang="en-US" sz="2800" dirty="0">
                <a:solidFill>
                  <a:schemeClr val="hlink"/>
                </a:solidFill>
              </a:rPr>
              <a:t>	</a:t>
            </a:r>
            <a:r>
              <a:rPr lang="en-US" sz="2800" dirty="0"/>
              <a:t>adults use similar expectations.</a:t>
            </a:r>
            <a:endParaRPr lang="en-US" sz="2800" dirty="0">
              <a:solidFill>
                <a:schemeClr val="hlin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E2CE5-76B1-164A-85CF-697ADE52252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909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2945" y="581891"/>
            <a:ext cx="7017620" cy="571089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76518" y="807266"/>
            <a:ext cx="2117299" cy="233038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SEL Curriculum and Integrated Teaching Practices that Support SEL</a:t>
            </a:r>
          </a:p>
        </p:txBody>
      </p:sp>
      <p:sp>
        <p:nvSpPr>
          <p:cNvPr id="3" name="Rectangle 2"/>
          <p:cNvSpPr/>
          <p:nvPr/>
        </p:nvSpPr>
        <p:spPr>
          <a:xfrm>
            <a:off x="6511636" y="387927"/>
            <a:ext cx="2235356" cy="14865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PBIS Systems and Structures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052945" y="3137648"/>
            <a:ext cx="739996" cy="609599"/>
          </a:xfrm>
          <a:prstGeom prst="straightConnector1">
            <a:avLst/>
          </a:prstGeom>
          <a:ln w="508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7176656" y="1874437"/>
            <a:ext cx="766423" cy="979599"/>
          </a:xfrm>
          <a:prstGeom prst="straightConnector1">
            <a:avLst/>
          </a:prstGeom>
          <a:ln w="508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E2CE5-76B1-164A-85CF-697ADE52252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107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391400" cy="12954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/>
              <a:t>AIM: ALIGNMENT       Increased Student Achievement</a:t>
            </a:r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762000" y="1828800"/>
            <a:ext cx="3886200" cy="4038600"/>
          </a:xfrm>
          <a:prstGeom prst="upArrow">
            <a:avLst>
              <a:gd name="adj1" fmla="val 50000"/>
              <a:gd name="adj2" fmla="val 249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4724400" y="1752600"/>
            <a:ext cx="4038600" cy="4114800"/>
          </a:xfrm>
          <a:prstGeom prst="upArrow">
            <a:avLst>
              <a:gd name="adj1" fmla="val 50000"/>
              <a:gd name="adj2" fmla="val 2641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Oval 7"/>
          <p:cNvSpPr>
            <a:spLocks noChangeArrowheads="1"/>
          </p:cNvSpPr>
          <p:nvPr/>
        </p:nvSpPr>
        <p:spPr bwMode="auto">
          <a:xfrm>
            <a:off x="1447800" y="2667000"/>
            <a:ext cx="2286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Text Box 8"/>
          <p:cNvSpPr txBox="1">
            <a:spLocks noChangeArrowheads="1"/>
          </p:cNvSpPr>
          <p:nvPr/>
        </p:nvSpPr>
        <p:spPr bwMode="auto">
          <a:xfrm>
            <a:off x="1676400" y="2819400"/>
            <a:ext cx="2209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>
                <a:latin typeface="Times New Roman" charset="0"/>
              </a:rPr>
              <a:t>Goals and Measures</a:t>
            </a:r>
            <a:endParaRPr lang="en-US" sz="1200">
              <a:latin typeface="Times New Roman" charset="0"/>
            </a:endParaRPr>
          </a:p>
        </p:txBody>
      </p:sp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1295400" y="5867400"/>
            <a:ext cx="3657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>
                <a:latin typeface="Times New Roman" charset="0"/>
              </a:rPr>
              <a:t>Random Acts of Improvement</a:t>
            </a:r>
          </a:p>
        </p:txBody>
      </p:sp>
      <p:sp>
        <p:nvSpPr>
          <p:cNvPr id="12296" name="Oval 10"/>
          <p:cNvSpPr>
            <a:spLocks noChangeArrowheads="1"/>
          </p:cNvSpPr>
          <p:nvPr/>
        </p:nvSpPr>
        <p:spPr bwMode="auto">
          <a:xfrm>
            <a:off x="5791200" y="2667000"/>
            <a:ext cx="1905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Text Box 11"/>
          <p:cNvSpPr txBox="1">
            <a:spLocks noChangeArrowheads="1"/>
          </p:cNvSpPr>
          <p:nvPr/>
        </p:nvSpPr>
        <p:spPr bwMode="auto">
          <a:xfrm>
            <a:off x="5791200" y="2819400"/>
            <a:ext cx="2743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>
                <a:latin typeface="Times New Roman" charset="0"/>
              </a:rPr>
              <a:t>Goals and Measures</a:t>
            </a:r>
          </a:p>
        </p:txBody>
      </p:sp>
      <p:sp>
        <p:nvSpPr>
          <p:cNvPr id="12298" name="Line 12"/>
          <p:cNvSpPr>
            <a:spLocks noChangeShapeType="1"/>
          </p:cNvSpPr>
          <p:nvPr/>
        </p:nvSpPr>
        <p:spPr bwMode="auto">
          <a:xfrm>
            <a:off x="1219200" y="31242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3"/>
          <p:cNvSpPr>
            <a:spLocks noChangeShapeType="1"/>
          </p:cNvSpPr>
          <p:nvPr/>
        </p:nvSpPr>
        <p:spPr bwMode="auto">
          <a:xfrm>
            <a:off x="838200" y="4038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4"/>
          <p:cNvSpPr>
            <a:spLocks noChangeShapeType="1"/>
          </p:cNvSpPr>
          <p:nvPr/>
        </p:nvSpPr>
        <p:spPr bwMode="auto">
          <a:xfrm flipV="1">
            <a:off x="1143000" y="46482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5"/>
          <p:cNvSpPr>
            <a:spLocks noChangeShapeType="1"/>
          </p:cNvSpPr>
          <p:nvPr/>
        </p:nvSpPr>
        <p:spPr bwMode="auto">
          <a:xfrm flipH="1">
            <a:off x="2362200" y="3200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6"/>
          <p:cNvSpPr>
            <a:spLocks noChangeShapeType="1"/>
          </p:cNvSpPr>
          <p:nvPr/>
        </p:nvSpPr>
        <p:spPr bwMode="auto">
          <a:xfrm>
            <a:off x="1828800" y="5029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7"/>
          <p:cNvSpPr>
            <a:spLocks noChangeShapeType="1"/>
          </p:cNvSpPr>
          <p:nvPr/>
        </p:nvSpPr>
        <p:spPr bwMode="auto">
          <a:xfrm flipV="1">
            <a:off x="2438400" y="4191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8"/>
          <p:cNvSpPr>
            <a:spLocks noChangeShapeType="1"/>
          </p:cNvSpPr>
          <p:nvPr/>
        </p:nvSpPr>
        <p:spPr bwMode="auto">
          <a:xfrm flipH="1">
            <a:off x="2895600" y="28956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Line 19"/>
          <p:cNvSpPr>
            <a:spLocks noChangeShapeType="1"/>
          </p:cNvSpPr>
          <p:nvPr/>
        </p:nvSpPr>
        <p:spPr bwMode="auto">
          <a:xfrm>
            <a:off x="2667000" y="3505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20"/>
          <p:cNvSpPr>
            <a:spLocks noChangeShapeType="1"/>
          </p:cNvSpPr>
          <p:nvPr/>
        </p:nvSpPr>
        <p:spPr bwMode="auto">
          <a:xfrm flipH="1">
            <a:off x="3124200" y="3962400"/>
            <a:ext cx="609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Line 21"/>
          <p:cNvSpPr>
            <a:spLocks noChangeShapeType="1"/>
          </p:cNvSpPr>
          <p:nvPr/>
        </p:nvSpPr>
        <p:spPr bwMode="auto">
          <a:xfrm flipH="1" flipV="1">
            <a:off x="3048000" y="5257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Line 22"/>
          <p:cNvSpPr>
            <a:spLocks noChangeShapeType="1"/>
          </p:cNvSpPr>
          <p:nvPr/>
        </p:nvSpPr>
        <p:spPr bwMode="auto">
          <a:xfrm flipV="1">
            <a:off x="2743200" y="4648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Line 23"/>
          <p:cNvSpPr>
            <a:spLocks noChangeShapeType="1"/>
          </p:cNvSpPr>
          <p:nvPr/>
        </p:nvSpPr>
        <p:spPr bwMode="auto">
          <a:xfrm flipH="1" flipV="1">
            <a:off x="2971800" y="35814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0" name="Text Box 24"/>
          <p:cNvSpPr txBox="1">
            <a:spLocks noChangeArrowheads="1"/>
          </p:cNvSpPr>
          <p:nvPr/>
        </p:nvSpPr>
        <p:spPr bwMode="auto">
          <a:xfrm>
            <a:off x="5181600" y="5945188"/>
            <a:ext cx="3352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>
                <a:latin typeface="Times New Roman" charset="0"/>
              </a:rPr>
              <a:t>Aligned Acts of Improvement</a:t>
            </a:r>
          </a:p>
        </p:txBody>
      </p:sp>
      <p:sp>
        <p:nvSpPr>
          <p:cNvPr id="12311" name="Line 25"/>
          <p:cNvSpPr>
            <a:spLocks noChangeShapeType="1"/>
          </p:cNvSpPr>
          <p:nvPr/>
        </p:nvSpPr>
        <p:spPr bwMode="auto">
          <a:xfrm flipV="1">
            <a:off x="5943600" y="4953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Line 26"/>
          <p:cNvSpPr>
            <a:spLocks noChangeShapeType="1"/>
          </p:cNvSpPr>
          <p:nvPr/>
        </p:nvSpPr>
        <p:spPr bwMode="auto">
          <a:xfrm flipV="1">
            <a:off x="6096000" y="4191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Line 27"/>
          <p:cNvSpPr>
            <a:spLocks noChangeShapeType="1"/>
          </p:cNvSpPr>
          <p:nvPr/>
        </p:nvSpPr>
        <p:spPr bwMode="auto">
          <a:xfrm flipV="1">
            <a:off x="6324600" y="4343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4" name="Line 28"/>
          <p:cNvSpPr>
            <a:spLocks noChangeShapeType="1"/>
          </p:cNvSpPr>
          <p:nvPr/>
        </p:nvSpPr>
        <p:spPr bwMode="auto">
          <a:xfrm flipV="1">
            <a:off x="6553200" y="4876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Line 29"/>
          <p:cNvSpPr>
            <a:spLocks noChangeShapeType="1"/>
          </p:cNvSpPr>
          <p:nvPr/>
        </p:nvSpPr>
        <p:spPr bwMode="auto">
          <a:xfrm flipV="1">
            <a:off x="5943600" y="3505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Line 30"/>
          <p:cNvSpPr>
            <a:spLocks noChangeShapeType="1"/>
          </p:cNvSpPr>
          <p:nvPr/>
        </p:nvSpPr>
        <p:spPr bwMode="auto">
          <a:xfrm flipV="1">
            <a:off x="6629400" y="4038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7" name="Line 31"/>
          <p:cNvSpPr>
            <a:spLocks noChangeShapeType="1"/>
          </p:cNvSpPr>
          <p:nvPr/>
        </p:nvSpPr>
        <p:spPr bwMode="auto">
          <a:xfrm flipV="1">
            <a:off x="6781800" y="4191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8" name="Line 32"/>
          <p:cNvSpPr>
            <a:spLocks noChangeShapeType="1"/>
          </p:cNvSpPr>
          <p:nvPr/>
        </p:nvSpPr>
        <p:spPr bwMode="auto">
          <a:xfrm flipV="1">
            <a:off x="7162800" y="4724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9" name="Line 33"/>
          <p:cNvSpPr>
            <a:spLocks noChangeShapeType="1"/>
          </p:cNvSpPr>
          <p:nvPr/>
        </p:nvSpPr>
        <p:spPr bwMode="auto">
          <a:xfrm flipV="1">
            <a:off x="7391400" y="4114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Line 34"/>
          <p:cNvSpPr>
            <a:spLocks noChangeShapeType="1"/>
          </p:cNvSpPr>
          <p:nvPr/>
        </p:nvSpPr>
        <p:spPr bwMode="auto">
          <a:xfrm flipV="1">
            <a:off x="7543800" y="4953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1" name="Line 35"/>
          <p:cNvSpPr>
            <a:spLocks noChangeShapeType="1"/>
          </p:cNvSpPr>
          <p:nvPr/>
        </p:nvSpPr>
        <p:spPr bwMode="auto">
          <a:xfrm flipV="1">
            <a:off x="6934200" y="4648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2" name="Line 36"/>
          <p:cNvSpPr>
            <a:spLocks noChangeShapeType="1"/>
          </p:cNvSpPr>
          <p:nvPr/>
        </p:nvSpPr>
        <p:spPr bwMode="auto">
          <a:xfrm flipV="1">
            <a:off x="7162800" y="3886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3" name="Line 37"/>
          <p:cNvSpPr>
            <a:spLocks noChangeShapeType="1"/>
          </p:cNvSpPr>
          <p:nvPr/>
        </p:nvSpPr>
        <p:spPr bwMode="auto">
          <a:xfrm flipV="1">
            <a:off x="6172200" y="3352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4" name="Line 38"/>
          <p:cNvSpPr>
            <a:spLocks noChangeShapeType="1"/>
          </p:cNvSpPr>
          <p:nvPr/>
        </p:nvSpPr>
        <p:spPr bwMode="auto">
          <a:xfrm flipV="1">
            <a:off x="6400800" y="3505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5" name="Line 39"/>
          <p:cNvSpPr>
            <a:spLocks noChangeShapeType="1"/>
          </p:cNvSpPr>
          <p:nvPr/>
        </p:nvSpPr>
        <p:spPr bwMode="auto">
          <a:xfrm flipV="1">
            <a:off x="6705600" y="3352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6" name="Line 40"/>
          <p:cNvSpPr>
            <a:spLocks noChangeShapeType="1"/>
          </p:cNvSpPr>
          <p:nvPr/>
        </p:nvSpPr>
        <p:spPr bwMode="auto">
          <a:xfrm flipV="1">
            <a:off x="7010400" y="3505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7" name="Line 41"/>
          <p:cNvSpPr>
            <a:spLocks noChangeShapeType="1"/>
          </p:cNvSpPr>
          <p:nvPr/>
        </p:nvSpPr>
        <p:spPr bwMode="auto">
          <a:xfrm flipV="1">
            <a:off x="7391400" y="3276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8" name="Line 42"/>
          <p:cNvSpPr>
            <a:spLocks noChangeShapeType="1"/>
          </p:cNvSpPr>
          <p:nvPr/>
        </p:nvSpPr>
        <p:spPr bwMode="auto">
          <a:xfrm flipV="1">
            <a:off x="7620000" y="3581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9" name="Text Box 43"/>
          <p:cNvSpPr txBox="1">
            <a:spLocks noChangeArrowheads="1"/>
          </p:cNvSpPr>
          <p:nvPr/>
        </p:nvSpPr>
        <p:spPr bwMode="auto">
          <a:xfrm>
            <a:off x="2057400" y="6491288"/>
            <a:ext cx="6324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From Jim Shipley &amp; Associates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5334000" y="609600"/>
            <a:ext cx="6096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31" name="TextBox 44"/>
          <p:cNvSpPr txBox="1">
            <a:spLocks noChangeArrowheads="1"/>
          </p:cNvSpPr>
          <p:nvPr/>
        </p:nvSpPr>
        <p:spPr bwMode="auto">
          <a:xfrm>
            <a:off x="2819400" y="1524000"/>
            <a:ext cx="3675063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/>
              <a:t>How Can We Best Serve ALL Students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E2CE5-76B1-164A-85CF-697ADE52252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415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348</Words>
  <Application>Microsoft Office PowerPoint</Application>
  <PresentationFormat>Letter Paper (8.5x11 in)</PresentationFormat>
  <Paragraphs>57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Overview of Everett Public Schools’ MTSS/PBIS Initiative</vt:lpstr>
      <vt:lpstr>MTSS/PBIS in Everett</vt:lpstr>
      <vt:lpstr>What is School-wide PBIS?</vt:lpstr>
      <vt:lpstr>PowerPoint Presentation</vt:lpstr>
      <vt:lpstr>PowerPoint Presentation</vt:lpstr>
      <vt:lpstr>AIM: ALIGNMENT       Increased Student Achievement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Everett Public Schools’ MTSS/PBIS Initiative</dc:title>
  <dc:creator>Bridget Walker</dc:creator>
  <cp:lastModifiedBy>Phillips, Laura S.</cp:lastModifiedBy>
  <cp:revision>3</cp:revision>
  <dcterms:created xsi:type="dcterms:W3CDTF">2017-10-03T14:33:40Z</dcterms:created>
  <dcterms:modified xsi:type="dcterms:W3CDTF">2020-02-18T20:57:41Z</dcterms:modified>
</cp:coreProperties>
</file>